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69" r:id="rId4"/>
    <p:sldId id="257" r:id="rId5"/>
    <p:sldId id="268" r:id="rId6"/>
    <p:sldId id="279" r:id="rId7"/>
    <p:sldId id="271" r:id="rId8"/>
    <p:sldId id="293" r:id="rId9"/>
    <p:sldId id="273" r:id="rId10"/>
    <p:sldId id="294" r:id="rId11"/>
    <p:sldId id="274" r:id="rId12"/>
    <p:sldId id="275" r:id="rId13"/>
    <p:sldId id="276" r:id="rId14"/>
    <p:sldId id="278" r:id="rId15"/>
    <p:sldId id="260" r:id="rId16"/>
    <p:sldId id="264" r:id="rId17"/>
    <p:sldId id="282" r:id="rId18"/>
    <p:sldId id="280" r:id="rId19"/>
    <p:sldId id="284" r:id="rId20"/>
    <p:sldId id="283" r:id="rId21"/>
    <p:sldId id="285" r:id="rId22"/>
    <p:sldId id="286" r:id="rId23"/>
    <p:sldId id="281" r:id="rId24"/>
    <p:sldId id="290" r:id="rId25"/>
    <p:sldId id="289" r:id="rId26"/>
    <p:sldId id="291" r:id="rId27"/>
    <p:sldId id="287" r:id="rId28"/>
    <p:sldId id="292" r:id="rId29"/>
    <p:sldId id="288" r:id="rId30"/>
    <p:sldId id="29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C50"/>
    <a:srgbClr val="F7F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6" d="100"/>
          <a:sy n="106" d="100"/>
        </p:scale>
        <p:origin x="2208" y="121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C0309-D45C-4F20-8563-75A25CCE4E78}" type="datetimeFigureOut">
              <a:rPr kumimoji="1" lang="ja-JP" altLang="en-US" smtClean="0"/>
              <a:t>2015/3/6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148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70452-9EAF-46BC-91B5-71CB08B7C634}" type="datetimeFigureOut">
              <a:rPr lang="en-US" smtClean="0"/>
              <a:t>2015-03-06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02CD-FCFF-48B1-8E4D-8A7572C82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8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5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2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1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02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8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Unbalance cut loop which cause</a:t>
            </a:r>
            <a:r>
              <a:rPr kumimoji="1" lang="en-US" altLang="ja-JP" baseline="0" dirty="0" smtClean="0"/>
              <a:t> low quality result in further processing</a:t>
            </a:r>
            <a:r>
              <a:rPr kumimoji="1" lang="en-US" altLang="ja-JP" dirty="0" smtClean="0"/>
              <a:t>.  We need path at mesh’s tunnel as possible.</a:t>
            </a:r>
          </a:p>
          <a:p>
            <a:r>
              <a:rPr kumimoji="1" lang="en-US" altLang="ja-JP" dirty="0" smtClean="0"/>
              <a:t>We investigate at geodesic</a:t>
            </a:r>
            <a:r>
              <a:rPr kumimoji="1" lang="en-US" altLang="ja-JP" baseline="0" dirty="0" smtClean="0"/>
              <a:t> distance algorithm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09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</a:t>
            </a:r>
            <a:r>
              <a:rPr kumimoji="1" lang="en-US" altLang="ja-JP" baseline="0" dirty="0" smtClean="0"/>
              <a:t> seems give a </a:t>
            </a:r>
            <a:r>
              <a:rPr kumimoji="1" lang="en-US" altLang="ja-JP" baseline="0" smtClean="0"/>
              <a:t>better result.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0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method’s processing time  is about double</a:t>
            </a:r>
            <a:r>
              <a:rPr kumimoji="1" lang="en-US" altLang="ja-JP" baseline="0" dirty="0" smtClean="0"/>
              <a:t> of original time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48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Our method’s processing time  is now about 20% more</a:t>
            </a:r>
            <a:r>
              <a:rPr kumimoji="1" lang="en-US" altLang="ja-JP" baseline="0" dirty="0" smtClean="0"/>
              <a:t> of original time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02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C744-1416-4050-B4CB-1C161B87E723}" type="datetime1">
              <a:rPr lang="en-US" smtClean="0"/>
              <a:t>2015-03-06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EA9-9441-4A59-AA5D-C67BB4EC7EF3}" type="datetime1">
              <a:rPr lang="en-US" smtClean="0"/>
              <a:t>2015-03-06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5E1C-C762-4A48-BD49-D5DE93CE07E2}" type="datetime1">
              <a:rPr lang="en-US" smtClean="0"/>
              <a:t>2015-03-06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B505-B69A-4F97-9FBE-C4BE6587D2DD}" type="datetime1">
              <a:rPr lang="en-US" smtClean="0"/>
              <a:t>2015-03-06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48A9-402A-43E3-8D10-B82FCEA796CD}" type="datetime1">
              <a:rPr lang="en-US" smtClean="0"/>
              <a:t>2015-03-06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D27E-FE12-4777-937C-5226C3C966C7}" type="datetime1">
              <a:rPr lang="en-US" smtClean="0"/>
              <a:t>2015-03-06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8D27-AC0E-4AB4-800F-BE136A7AF78C}" type="datetime1">
              <a:rPr lang="en-US" smtClean="0"/>
              <a:t>2015-03-06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EF079-58BE-4505-B433-6650F89268AB}" type="datetime1">
              <a:rPr lang="en-US" smtClean="0"/>
              <a:t>2015-03-06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BBCC-7C20-4CB4-AFF2-BCDA25716595}" type="datetime1">
              <a:rPr lang="en-US" smtClean="0"/>
              <a:t>2015-03-06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3EA8-B39B-42C7-8AC9-0706EBA77D13}" type="datetime1">
              <a:rPr lang="en-US" smtClean="0"/>
              <a:t>2015-03-06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74D51-1D39-442A-A39A-6E389BCA45DC}" type="datetime1">
              <a:rPr lang="en-US" smtClean="0"/>
              <a:t>2015-03-06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2400" b="1">
                <a:solidFill>
                  <a:srgbClr val="FFFFFF"/>
                </a:solidFill>
              </a:defRPr>
            </a:lvl1pPr>
          </a:lstStyle>
          <a:p>
            <a:fld id="{6BF9E054-BB43-4ACE-8936-D5F06AC22C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FAE9FA8-3CC8-423E-AA30-DB1C31F1DE48}" type="datetime1">
              <a:rPr lang="en-US" smtClean="0"/>
              <a:t>2015-03-06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1.jpeg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0.png"/><Relationship Id="rId1" Type="http://schemas.openxmlformats.org/officeDocument/2006/relationships/tags" Target="../tags/tag3.x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9.jpeg"/><Relationship Id="rId15" Type="http://schemas.openxmlformats.org/officeDocument/2006/relationships/image" Target="../media/image49.png"/><Relationship Id="rId10" Type="http://schemas.openxmlformats.org/officeDocument/2006/relationships/image" Target="../media/image44.jpeg"/><Relationship Id="rId4" Type="http://schemas.openxmlformats.org/officeDocument/2006/relationships/image" Target="../media/image34.jpeg"/><Relationship Id="rId9" Type="http://schemas.openxmlformats.org/officeDocument/2006/relationships/image" Target="../media/image43.jpeg"/><Relationship Id="rId1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5.gif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60.png"/><Relationship Id="rId5" Type="http://schemas.openxmlformats.org/officeDocument/2006/relationships/image" Target="../media/image590.png"/><Relationship Id="rId4" Type="http://schemas.openxmlformats.org/officeDocument/2006/relationships/image" Target="../media/image5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gif"/><Relationship Id="rId4" Type="http://schemas.openxmlformats.org/officeDocument/2006/relationships/image" Target="../media/image6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2656"/>
            <a:ext cx="7543800" cy="2510135"/>
          </a:xfrm>
        </p:spPr>
        <p:txBody>
          <a:bodyPr/>
          <a:lstStyle/>
          <a:p>
            <a:r>
              <a:rPr lang="en-US" altLang="ja-JP" sz="4800" dirty="0"/>
              <a:t>A </a:t>
            </a:r>
            <a:r>
              <a:rPr lang="en-US" altLang="ja-JP" sz="4800" dirty="0" err="1"/>
              <a:t>Homotopy</a:t>
            </a:r>
            <a:r>
              <a:rPr lang="en-US" altLang="ja-JP" sz="4800" dirty="0"/>
              <a:t> Surface Cutting Using </a:t>
            </a:r>
            <a:r>
              <a:rPr lang="en-US" altLang="ja-JP" sz="4800" dirty="0" smtClean="0"/>
              <a:t>Paths </a:t>
            </a:r>
            <a:r>
              <a:rPr lang="en-US" altLang="ja-JP" sz="4800" dirty="0"/>
              <a:t>Crossing in Geodesic </a:t>
            </a:r>
            <a:r>
              <a:rPr lang="en-US" altLang="ja-JP" sz="4800" dirty="0" smtClean="0"/>
              <a:t>Distance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608" y="3284984"/>
            <a:ext cx="6461760" cy="3024336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>
                <a:solidFill>
                  <a:srgbClr val="00B0F0"/>
                </a:solidFill>
              </a:rPr>
              <a:t>Anuwat Dechvijankit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Hiroshi </a:t>
            </a:r>
            <a:r>
              <a:rPr lang="en-US" altLang="ja-JP" sz="2400" dirty="0" smtClean="0">
                <a:solidFill>
                  <a:srgbClr val="0070C0"/>
                </a:solidFill>
              </a:rPr>
              <a:t>Nagahashi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Kota </a:t>
            </a:r>
            <a:r>
              <a:rPr lang="en-US" altLang="ja-JP" sz="2400" dirty="0" smtClean="0">
                <a:solidFill>
                  <a:srgbClr val="0070C0"/>
                </a:solidFill>
              </a:rPr>
              <a:t>Aoki</a:t>
            </a:r>
            <a:endParaRPr lang="en-US" altLang="ja-JP" dirty="0" smtClean="0">
              <a:solidFill>
                <a:srgbClr val="0070C0"/>
              </a:solidFill>
            </a:endParaRPr>
          </a:p>
          <a:p>
            <a:pPr algn="r"/>
            <a:r>
              <a:rPr lang="en-US" altLang="ja-JP" sz="1600" dirty="0" smtClean="0">
                <a:solidFill>
                  <a:srgbClr val="00B0F0"/>
                </a:solidFill>
              </a:rPr>
              <a:t>Dept. </a:t>
            </a:r>
            <a:r>
              <a:rPr lang="en-US" altLang="ja-JP" sz="1600" dirty="0">
                <a:solidFill>
                  <a:srgbClr val="00B0F0"/>
                </a:solidFill>
              </a:rPr>
              <a:t>Computational Intelligence and Systems </a:t>
            </a:r>
            <a:r>
              <a:rPr lang="en-US" altLang="ja-JP" sz="1600" dirty="0" smtClean="0">
                <a:solidFill>
                  <a:srgbClr val="00B0F0"/>
                </a:solidFill>
              </a:rPr>
              <a:t>Science</a:t>
            </a:r>
          </a:p>
          <a:p>
            <a:pPr algn="r"/>
            <a:r>
              <a:rPr lang="en-US" altLang="ja-JP" sz="1600" dirty="0" smtClean="0">
                <a:solidFill>
                  <a:srgbClr val="0070C0"/>
                </a:solidFill>
              </a:rPr>
              <a:t>Imaging </a:t>
            </a:r>
            <a:r>
              <a:rPr lang="en-US" altLang="ja-JP" sz="1600" dirty="0">
                <a:solidFill>
                  <a:srgbClr val="0070C0"/>
                </a:solidFill>
              </a:rPr>
              <a:t>Science and Engineering </a:t>
            </a:r>
            <a:r>
              <a:rPr lang="en-US" altLang="ja-JP" sz="1600" dirty="0" smtClean="0">
                <a:solidFill>
                  <a:srgbClr val="0070C0"/>
                </a:solidFill>
              </a:rPr>
              <a:t>Laboratory</a:t>
            </a:r>
          </a:p>
          <a:p>
            <a:pPr algn="r"/>
            <a:endParaRPr lang="en-US" dirty="0">
              <a:solidFill>
                <a:srgbClr val="0070C0"/>
              </a:solidFill>
            </a:endParaRPr>
          </a:p>
          <a:p>
            <a:pPr algn="r"/>
            <a:r>
              <a:rPr lang="en-US" altLang="ja-JP" dirty="0">
                <a:solidFill>
                  <a:srgbClr val="0070C0"/>
                </a:solidFill>
              </a:rPr>
              <a:t>Tokyo Institute of </a:t>
            </a:r>
            <a:r>
              <a:rPr lang="en-US" altLang="ja-JP" dirty="0" smtClean="0">
                <a:solidFill>
                  <a:srgbClr val="0070C0"/>
                </a:solidFill>
              </a:rPr>
              <a:t>Technology, Japan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26" name="Picture 2" descr="Logo and Taglin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57192"/>
            <a:ext cx="3312368" cy="122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Creation of geometry images</a:t>
            </a:r>
            <a:endParaRPr kumimoji="1" lang="ja-JP" altLang="en-US"/>
          </a:p>
        </p:txBody>
      </p:sp>
      <p:pic>
        <p:nvPicPr>
          <p:cNvPr id="5" name="Picture 7" descr="v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blackGray">
          <a:xfrm>
            <a:off x="140568" y="1552381"/>
            <a:ext cx="2362200" cy="2362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6" name="Picture 8" descr="original"/>
          <p:cNvPicPr>
            <a:picLocks noChangeAspect="1" noChangeArrowheads="1"/>
          </p:cNvPicPr>
          <p:nvPr/>
        </p:nvPicPr>
        <p:blipFill>
          <a:blip r:embed="rId4" cstate="print">
            <a:lum bright="-12000" contrast="18000"/>
          </a:blip>
          <a:srcRect/>
          <a:stretch>
            <a:fillRect/>
          </a:stretch>
        </p:blipFill>
        <p:spPr bwMode="blackGray">
          <a:xfrm>
            <a:off x="3112368" y="1552381"/>
            <a:ext cx="2362200" cy="2362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7" name="Picture 17" descr="v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6203504" y="1628581"/>
            <a:ext cx="2133600" cy="2133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68560" y="4066981"/>
            <a:ext cx="245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Closed-Mesh 2 manifold mesh</a:t>
            </a:r>
            <a:r>
              <a:rPr lang="en-US" i="1" dirty="0" smtClean="0"/>
              <a:t> M</a:t>
            </a:r>
            <a:endParaRPr lang="th-TH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084168" y="4066981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Parametrization </a:t>
            </a:r>
            <a:r>
              <a:rPr lang="el-GR" i="1" dirty="0" smtClean="0"/>
              <a:t>Φ</a:t>
            </a:r>
            <a:r>
              <a:rPr lang="en-US" dirty="0" smtClean="0"/>
              <a:t> in </a:t>
            </a:r>
            <a:br>
              <a:rPr lang="en-US" dirty="0" smtClean="0"/>
            </a:br>
            <a:r>
              <a:rPr lang="en-US" i="1" dirty="0" smtClean="0"/>
              <a:t>D</a:t>
            </a:r>
            <a:r>
              <a:rPr lang="en-US" dirty="0" smtClean="0"/>
              <a:t> square</a:t>
            </a:r>
            <a:endParaRPr lang="th-TH" dirty="0"/>
          </a:p>
        </p:txBody>
      </p:sp>
      <p:sp>
        <p:nvSpPr>
          <p:cNvPr id="10" name="TextBox 9"/>
          <p:cNvSpPr txBox="1"/>
          <p:nvPr/>
        </p:nvSpPr>
        <p:spPr>
          <a:xfrm>
            <a:off x="3417168" y="4066981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Opened-Mesh </a:t>
            </a:r>
            <a:r>
              <a:rPr lang="en-US" i="1" dirty="0" smtClean="0"/>
              <a:t>M</a:t>
            </a:r>
            <a:r>
              <a:rPr lang="en-US" dirty="0" smtClean="0"/>
              <a:t>’ with cut </a:t>
            </a:r>
            <a:r>
              <a:rPr lang="el-GR" i="1" dirty="0" smtClean="0"/>
              <a:t>ρ</a:t>
            </a:r>
            <a:r>
              <a:rPr lang="en-US" i="1" dirty="0" smtClean="0"/>
              <a:t>’</a:t>
            </a:r>
            <a:endParaRPr lang="th-TH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12168" y="55147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cut </a:t>
            </a:r>
            <a:r>
              <a:rPr lang="el-GR" i="1" dirty="0" smtClean="0"/>
              <a:t>ρ</a:t>
            </a:r>
            <a:endParaRPr lang="th-TH" i="1" dirty="0"/>
          </a:p>
        </p:txBody>
      </p:sp>
      <p:sp>
        <p:nvSpPr>
          <p:cNvPr id="13" name="Right Arrow 12"/>
          <p:cNvSpPr/>
          <p:nvPr/>
        </p:nvSpPr>
        <p:spPr bwMode="auto">
          <a:xfrm rot="13547588">
            <a:off x="1448392" y="4963909"/>
            <a:ext cx="11430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2578968" y="2923981"/>
            <a:ext cx="5334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5550768" y="2923981"/>
            <a:ext cx="5334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13452412" flipH="1">
            <a:off x="4267792" y="4963909"/>
            <a:ext cx="11430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98504" y="55147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Disk topology</a:t>
            </a:r>
            <a:endParaRPr lang="th-TH" dirty="0"/>
          </a:p>
        </p:txBody>
      </p: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lum bright="-78000"/>
          </a:blip>
          <a:srcRect/>
          <a:stretch>
            <a:fillRect/>
          </a:stretch>
        </p:blipFill>
        <p:spPr bwMode="blackGray">
          <a:xfrm>
            <a:off x="6203504" y="1628581"/>
            <a:ext cx="2133600" cy="21336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6444208" y="5590981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Rectilinear on</a:t>
            </a:r>
            <a:br>
              <a:rPr lang="en-US" dirty="0" smtClean="0"/>
            </a:br>
            <a:r>
              <a:rPr lang="en-US" i="1" dirty="0" err="1" smtClean="0"/>
              <a:t>n</a:t>
            </a:r>
            <a:r>
              <a:rPr lang="en-US" altLang="ja-JP" sz="1400" dirty="0" err="1" smtClean="0"/>
              <a:t>×</a:t>
            </a:r>
            <a:r>
              <a:rPr lang="en-US" i="1" dirty="0" err="1" smtClean="0"/>
              <a:t>n</a:t>
            </a:r>
            <a:r>
              <a:rPr lang="en-US" dirty="0" smtClean="0"/>
              <a:t> grid</a:t>
            </a:r>
            <a:endParaRPr lang="th-TH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5289104" y="4295581"/>
            <a:ext cx="1515144" cy="2135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 rot="500217">
            <a:off x="5769859" y="441402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err="1" smtClean="0"/>
              <a:t>s</a:t>
            </a:r>
            <a:r>
              <a:rPr lang="en-US" dirty="0" err="1" smtClean="0"/>
              <a:t>,</a:t>
            </a:r>
            <a:r>
              <a:rPr lang="en-US" i="1" dirty="0" err="1" smtClean="0"/>
              <a:t>t</a:t>
            </a:r>
            <a:r>
              <a:rPr lang="en-US" dirty="0" smtClean="0"/>
              <a:t>)</a:t>
            </a:r>
            <a:endParaRPr lang="th-TH" dirty="0"/>
          </a:p>
        </p:txBody>
      </p:sp>
      <p:sp>
        <p:nvSpPr>
          <p:cNvPr id="27" name="Right Arrow 26"/>
          <p:cNvSpPr/>
          <p:nvPr/>
        </p:nvSpPr>
        <p:spPr bwMode="auto">
          <a:xfrm rot="16200000">
            <a:off x="6921182" y="4991695"/>
            <a:ext cx="935029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 rot="5400000">
            <a:off x="6470204" y="1514281"/>
            <a:ext cx="3048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6355904" y="11713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/>
              <a:t>i</a:t>
            </a:r>
            <a:r>
              <a:rPr lang="en-US" dirty="0" smtClean="0"/>
              <a:t>/(</a:t>
            </a:r>
            <a:r>
              <a:rPr lang="en-US" i="1" dirty="0" smtClean="0"/>
              <a:t>n</a:t>
            </a:r>
            <a:r>
              <a:rPr lang="en-US" dirty="0" smtClean="0"/>
              <a:t>-1) , </a:t>
            </a:r>
            <a:r>
              <a:rPr lang="en-US" i="1" dirty="0" smtClean="0"/>
              <a:t>j</a:t>
            </a:r>
            <a:r>
              <a:rPr lang="en-US" dirty="0" smtClean="0"/>
              <a:t>/(</a:t>
            </a:r>
            <a:r>
              <a:rPr lang="en-US" i="1" dirty="0" smtClean="0"/>
              <a:t>n</a:t>
            </a:r>
            <a:r>
              <a:rPr lang="en-US" dirty="0" smtClean="0"/>
              <a:t>-1) </a:t>
            </a:r>
            <a:endParaRPr lang="th-TH" dirty="0"/>
          </a:p>
        </p:txBody>
      </p:sp>
      <p:sp>
        <p:nvSpPr>
          <p:cNvPr id="16" name="Rounded Rectangle 15"/>
          <p:cNvSpPr/>
          <p:nvPr/>
        </p:nvSpPr>
        <p:spPr>
          <a:xfrm>
            <a:off x="228600" y="1268760"/>
            <a:ext cx="5169768" cy="49034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8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 animBg="1"/>
      <p:bldP spid="14" grpId="0" animBg="1"/>
      <p:bldP spid="15" grpId="0" animBg="1"/>
      <p:bldP spid="17" grpId="0" animBg="1"/>
      <p:bldP spid="18" grpId="0"/>
      <p:bldP spid="27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/>
              <a:t>If mesh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 has boundaries (holes), Let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 be the set of original boundary edges</a:t>
            </a:r>
          </a:p>
          <a:p>
            <a:pPr lvl="1"/>
            <a:r>
              <a:rPr lang="en-US" altLang="ja-JP" dirty="0" smtClean="0"/>
              <a:t>Remain frozen &amp; include in final cut </a:t>
            </a:r>
            <a:r>
              <a:rPr lang="el-GR" altLang="ja-JP" i="1" dirty="0" smtClean="0"/>
              <a:t>ρ</a:t>
            </a:r>
            <a:endParaRPr lang="en-US" altLang="ja-JP" i="1" dirty="0" smtClean="0"/>
          </a:p>
          <a:p>
            <a:r>
              <a:rPr lang="en-US" altLang="ja-JP" dirty="0" smtClean="0"/>
              <a:t>Remove seed triangle from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/>
              <a:t>Have a </a:t>
            </a:r>
            <a:r>
              <a:rPr lang="en-US" altLang="ja-JP" dirty="0" smtClean="0"/>
              <a:t>queue </a:t>
            </a:r>
            <a:r>
              <a:rPr lang="en-US" altLang="ja-JP" dirty="0"/>
              <a:t>for </a:t>
            </a:r>
            <a:r>
              <a:rPr lang="en-US" altLang="ja-JP" dirty="0" smtClean="0"/>
              <a:t>store </a:t>
            </a:r>
            <a:r>
              <a:rPr lang="en-US" altLang="ja-JP" dirty="0"/>
              <a:t>list of </a:t>
            </a:r>
            <a:r>
              <a:rPr lang="en-US" altLang="ja-JP" dirty="0" smtClean="0"/>
              <a:t>edges ,sorting by </a:t>
            </a:r>
            <a:r>
              <a:rPr lang="en-US" altLang="ja-JP" u="sng" dirty="0" smtClean="0"/>
              <a:t>geodesic distance</a:t>
            </a:r>
            <a:r>
              <a:rPr lang="en-US" altLang="ja-JP" dirty="0" smtClean="0"/>
              <a:t> </a:t>
            </a:r>
            <a:endParaRPr lang="en-US" altLang="ja-JP" dirty="0"/>
          </a:p>
          <a:p>
            <a:endParaRPr lang="en-US" altLang="ja-JP" dirty="0" smtClean="0"/>
          </a:p>
          <a:p>
            <a:endParaRPr lang="th-TH" dirty="0"/>
          </a:p>
        </p:txBody>
      </p:sp>
      <p:sp>
        <p:nvSpPr>
          <p:cNvPr id="5" name="Isosceles Triangle 4"/>
          <p:cNvSpPr/>
          <p:nvPr/>
        </p:nvSpPr>
        <p:spPr bwMode="auto">
          <a:xfrm>
            <a:off x="794759" y="3645024"/>
            <a:ext cx="3435409" cy="1183350"/>
          </a:xfrm>
          <a:prstGeom prst="triangle">
            <a:avLst>
              <a:gd name="adj" fmla="val 4507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 smtClean="0">
              <a:ln>
                <a:noFill/>
              </a:ln>
              <a:solidFill>
                <a:srgbClr val="FFC000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pic>
        <p:nvPicPr>
          <p:cNvPr id="1026" name="Picture 2" descr="D:\Users\Anuwat\Desktop\figure\fig2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1" y="2021542"/>
            <a:ext cx="3657605" cy="385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</a:t>
            </a:r>
            <a:r>
              <a:rPr lang="en-US" dirty="0" err="1" smtClean="0"/>
              <a:t>Homotopy</a:t>
            </a:r>
            <a:r>
              <a:rPr lang="en-US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11</a:t>
            </a:fld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2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8"/>
    </mc:Choice>
    <mc:Fallback xmlns="">
      <p:transition spd="slow" advTm="18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dirty="0" smtClean="0"/>
              <a:t>Repeatedly identify an edge adjacent to exactly one triangle that 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 </a:t>
            </a:r>
            <a:r>
              <a:rPr lang="ja-JP" altLang="en-US" dirty="0" smtClean="0"/>
              <a:t>∉</a:t>
            </a:r>
            <a:r>
              <a:rPr lang="en-US" altLang="ja-JP" dirty="0" smtClean="0"/>
              <a:t>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Remove that edge and triangle. (2 remains edge are left)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67744" y="1268760"/>
            <a:ext cx="4876800" cy="4876800"/>
            <a:chOff x="2267744" y="1268760"/>
            <a:chExt cx="4876800" cy="4876800"/>
          </a:xfrm>
        </p:grpSpPr>
        <p:pic>
          <p:nvPicPr>
            <p:cNvPr id="5" name="Picture 2" descr="holes_snap_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blackGray">
            <a:xfrm>
              <a:off x="2267744" y="1268760"/>
              <a:ext cx="4876800" cy="4876800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</p:pic>
        <p:sp>
          <p:nvSpPr>
            <p:cNvPr id="6" name="Freeform 3"/>
            <p:cNvSpPr>
              <a:spLocks/>
            </p:cNvSpPr>
            <p:nvPr/>
          </p:nvSpPr>
          <p:spPr bwMode="blackGray">
            <a:xfrm>
              <a:off x="2842419" y="5416898"/>
              <a:ext cx="212725" cy="21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48"/>
                </a:cxn>
                <a:cxn ang="0">
                  <a:pos x="0" y="48"/>
                </a:cxn>
                <a:cxn ang="0">
                  <a:pos x="0" y="0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lnTo>
                    <a:pt x="48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th-TH"/>
            </a:p>
          </p:txBody>
        </p:sp>
      </p:grpSp>
      <p:pic>
        <p:nvPicPr>
          <p:cNvPr id="7" name="Picture 4" descr="holes_snap_4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8" name="Picture 6" descr="holes_snap_1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9" name="Picture 7" descr="holes_snap_2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0" name="Picture 8" descr="holes_snap_3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1" name="Picture 9" descr="holes_snap_50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2" name="Picture 10" descr="holes_snap_80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>(ordering by geodesic distance from seed triangle)</a:t>
            </a:r>
            <a:br>
              <a:rPr lang="en-US" sz="2000" dirty="0" smtClean="0"/>
            </a:br>
            <a:r>
              <a:rPr lang="en-US" sz="2000" dirty="0" smtClean="0"/>
              <a:t>e1</a:t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/>
              <a:t>e4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e4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12</a:t>
            </a:fld>
            <a:endParaRPr lang="en-US" altLang="ja-JP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08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2"/>
    </mc:Choice>
    <mc:Fallback xmlns="">
      <p:transition spd="slow" advTm="1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sz="3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Repeatedly identify an edge adjacent to exactly one triangle that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ja-JP" altLang="en-US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∉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that edge and triangle. (2 remains edge are left)</a:t>
            </a:r>
          </a:p>
          <a:p>
            <a:r>
              <a:rPr lang="en-US" altLang="ja-JP" sz="3000" dirty="0" smtClean="0"/>
              <a:t>Repeatedly identify a vertex adjacent to exactly one edge. (Remove dangling edges)</a:t>
            </a:r>
          </a:p>
          <a:p>
            <a:pPr lvl="1"/>
            <a:r>
              <a:rPr lang="en-US" altLang="ja-JP" sz="3000" dirty="0" smtClean="0"/>
              <a:t>Remove both vertex and the edge.</a:t>
            </a:r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13</a:t>
            </a:fld>
            <a:endParaRPr lang="en-US" altLang="ja-JP" dirty="0"/>
          </a:p>
        </p:txBody>
      </p:sp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039662" y="1005375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4" name="Picture 12" descr="holes_snap_edge_2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5" name="Picture 13" descr="holes_snap_edge_3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6" name="Picture 14" descr="holes_snap_edge_4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7" name="Picture 15" descr="holes_snap_edge_45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8" name="Picture 16" descr="holes_snap_edge_46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9" name="Picture 17" descr="holes_snap_finish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30" name="Picture 29" descr="fig3-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30" descr="fig3-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 descr="fig3-c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3" name="Picture 32" descr="fig3-d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Picture 33" descr="fig3-e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5" name="Picture 34" descr="fig3-f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6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8"/>
    </mc:Choice>
    <mc:Fallback xmlns="">
      <p:transition spd="slow" advTm="2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3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6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9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2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Some problems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not inner enough</a:t>
            </a:r>
            <a:br>
              <a:rPr kumimoji="1" lang="en-US" altLang="ja-JP" dirty="0" smtClean="0"/>
            </a:br>
            <a:r>
              <a:rPr kumimoji="1" lang="en-US" altLang="ja-JP" dirty="0" smtClean="0"/>
              <a:t>at tunnel areas. 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(affect to further processing)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3" y="3284984"/>
            <a:ext cx="3245685" cy="3096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1" b="6951"/>
          <a:stretch/>
        </p:blipFill>
        <p:spPr>
          <a:xfrm>
            <a:off x="3995936" y="908720"/>
            <a:ext cx="4390069" cy="5616624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6877054">
            <a:off x="1919045" y="4460622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Down Arrow 9"/>
          <p:cNvSpPr/>
          <p:nvPr/>
        </p:nvSpPr>
        <p:spPr>
          <a:xfrm rot="2958890">
            <a:off x="1938805" y="4770263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Down Arrow 10"/>
          <p:cNvSpPr/>
          <p:nvPr/>
        </p:nvSpPr>
        <p:spPr>
          <a:xfrm rot="8367825">
            <a:off x="5403773" y="4460622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Down Arrow 11"/>
          <p:cNvSpPr/>
          <p:nvPr/>
        </p:nvSpPr>
        <p:spPr>
          <a:xfrm rot="10062878">
            <a:off x="6553236" y="1799121"/>
            <a:ext cx="288032" cy="37895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Down Arrow 12"/>
          <p:cNvSpPr/>
          <p:nvPr/>
        </p:nvSpPr>
        <p:spPr>
          <a:xfrm rot="13032602">
            <a:off x="5858918" y="4558359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83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MMP Geodesic Distance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04876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The Discrete Geodesic </a:t>
            </a:r>
            <a:r>
              <a:rPr kumimoji="1" lang="en-US" altLang="ja-JP" dirty="0" smtClean="0"/>
              <a:t>Problem</a:t>
            </a:r>
            <a:br>
              <a:rPr kumimoji="1" lang="en-US" altLang="ja-JP" dirty="0" smtClean="0"/>
            </a:br>
            <a:r>
              <a:rPr kumimoji="1" lang="en-US" altLang="ja-JP" sz="2000" u="sng" dirty="0" smtClean="0"/>
              <a:t>M</a:t>
            </a:r>
            <a:r>
              <a:rPr kumimoji="1" lang="en-US" altLang="ja-JP" sz="2000" dirty="0" smtClean="0"/>
              <a:t>itchell</a:t>
            </a:r>
            <a:r>
              <a:rPr kumimoji="1" lang="en-US" altLang="ja-JP" sz="2000" dirty="0"/>
              <a:t>, </a:t>
            </a:r>
            <a:r>
              <a:rPr kumimoji="1" lang="en-US" altLang="ja-JP" sz="2000" dirty="0" smtClean="0"/>
              <a:t>J. </a:t>
            </a:r>
            <a:r>
              <a:rPr kumimoji="1" lang="en-US" altLang="ja-JP" sz="2000" dirty="0"/>
              <a:t>S. </a:t>
            </a:r>
            <a:r>
              <a:rPr kumimoji="1" lang="en-US" altLang="ja-JP" sz="2000" dirty="0" smtClean="0"/>
              <a:t>B., </a:t>
            </a:r>
            <a:r>
              <a:rPr kumimoji="1" lang="en-US" altLang="ja-JP" sz="2000" u="sng" dirty="0" smtClean="0"/>
              <a:t>M</a:t>
            </a:r>
            <a:r>
              <a:rPr kumimoji="1" lang="en-US" altLang="ja-JP" sz="2000" dirty="0" smtClean="0"/>
              <a:t>ount</a:t>
            </a:r>
            <a:r>
              <a:rPr kumimoji="1" lang="en-US" altLang="ja-JP" sz="2000" dirty="0"/>
              <a:t>, </a:t>
            </a:r>
            <a:r>
              <a:rPr kumimoji="1" lang="en-US" altLang="ja-JP" sz="2000" dirty="0" smtClean="0"/>
              <a:t>D. M., </a:t>
            </a:r>
            <a:r>
              <a:rPr kumimoji="1" lang="en-US" altLang="ja-JP" sz="2000" u="sng" dirty="0" smtClean="0"/>
              <a:t>P</a:t>
            </a:r>
            <a:r>
              <a:rPr kumimoji="1" lang="en-US" altLang="ja-JP" sz="2000" dirty="0" smtClean="0"/>
              <a:t>apadimitriou</a:t>
            </a:r>
            <a:r>
              <a:rPr kumimoji="1" lang="en-US" altLang="ja-JP" sz="2000" dirty="0"/>
              <a:t>, </a:t>
            </a:r>
            <a:r>
              <a:rPr kumimoji="1" lang="en-US" altLang="ja-JP" sz="2000" dirty="0" smtClean="0"/>
              <a:t>C. </a:t>
            </a:r>
            <a:r>
              <a:rPr kumimoji="1" lang="en-US" altLang="ja-JP" sz="2000" dirty="0"/>
              <a:t>H</a:t>
            </a:r>
            <a:r>
              <a:rPr kumimoji="1" lang="en-US" altLang="ja-JP" sz="2000" dirty="0" smtClean="0"/>
              <a:t>.</a:t>
            </a:r>
          </a:p>
          <a:p>
            <a:r>
              <a:rPr kumimoji="1" lang="en-US" altLang="ja-JP" sz="2400" dirty="0" smtClean="0"/>
              <a:t>exact </a:t>
            </a:r>
            <a:r>
              <a:rPr kumimoji="1" lang="en-US" altLang="ja-JP" sz="2400" dirty="0"/>
              <a:t>shortest paths across faces </a:t>
            </a:r>
            <a:r>
              <a:rPr kumimoji="1" lang="en-US" altLang="ja-JP" sz="2400" dirty="0" smtClean="0"/>
              <a:t>on </a:t>
            </a:r>
            <a:r>
              <a:rPr kumimoji="1" lang="en-US" altLang="ja-JP" sz="2400" dirty="0"/>
              <a:t>a triangular mesh. 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computes </a:t>
            </a:r>
            <a:r>
              <a:rPr kumimoji="1" lang="en-US" altLang="ja-JP" sz="2400" dirty="0"/>
              <a:t>a set </a:t>
            </a:r>
            <a:r>
              <a:rPr kumimoji="1" lang="en-US" altLang="ja-JP" sz="2400" dirty="0" smtClean="0"/>
              <a:t>of intervals </a:t>
            </a:r>
            <a:r>
              <a:rPr kumimoji="1" lang="en-US" altLang="ja-JP" sz="2400" dirty="0"/>
              <a:t>of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each </a:t>
            </a:r>
            <a:r>
              <a:rPr kumimoji="1" lang="en-US" altLang="ja-JP" sz="2400" dirty="0"/>
              <a:t>edge.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</a:t>
            </a:r>
            <a:r>
              <a:rPr kumimoji="1" lang="en-US" altLang="ja-JP" sz="2400" dirty="0"/>
              <a:t>interval represents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</a:t>
            </a:r>
            <a:r>
              <a:rPr kumimoji="1" lang="en-US" altLang="ja-JP" sz="2400" dirty="0" smtClean="0"/>
              <a:t>accessible pencil </a:t>
            </a:r>
            <a:r>
              <a:rPr kumimoji="1" lang="en-US" altLang="ja-JP" sz="2400" dirty="0"/>
              <a:t>of lines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from </a:t>
            </a:r>
            <a:r>
              <a:rPr kumimoji="1" lang="en-US" altLang="ja-JP" sz="2400" dirty="0"/>
              <a:t>its pseudo-source</a:t>
            </a:r>
            <a:r>
              <a:rPr kumimoji="1" lang="en-US" altLang="ja-JP" sz="2400" dirty="0" smtClean="0"/>
              <a:t>.</a:t>
            </a:r>
            <a:endParaRPr kumimoji="1" lang="en-US" altLang="ja-JP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15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824028" y="50131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767460"/>
            <a:ext cx="4608512" cy="384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 at inner of mesh’s tunnel as possible.</a:t>
            </a:r>
          </a:p>
          <a:p>
            <a:r>
              <a:rPr kumimoji="1" lang="en-US" altLang="ja-JP" dirty="0" smtClean="0"/>
              <a:t>MMP geodesic distance on a high genus model , we can see some sharp pattern on texturing.</a:t>
            </a:r>
          </a:p>
          <a:p>
            <a:r>
              <a:rPr kumimoji="1" lang="en-US" altLang="ja-JP" dirty="0" smtClean="0"/>
              <a:t>Sharp pattern area seems to be a good cut path.</a:t>
            </a:r>
          </a:p>
          <a:p>
            <a:pPr marL="114300" indent="0">
              <a:buNone/>
            </a:pPr>
            <a:r>
              <a:rPr kumimoji="1" lang="en-US" altLang="ja-JP" dirty="0" smtClean="0"/>
              <a:t> 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Idea for enhancement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16</a:t>
            </a:fld>
            <a:endParaRPr lang="en-US"/>
          </a:p>
        </p:txBody>
      </p:sp>
      <p:pic>
        <p:nvPicPr>
          <p:cNvPr id="5" name="geodes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3622317"/>
            <a:ext cx="4189908" cy="28310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780" y="3639865"/>
            <a:ext cx="3642620" cy="29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5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Original: cut-path edges are created by propagation from a position, variant by removing edges order using geodesic distance metric.</a:t>
            </a:r>
          </a:p>
          <a:p>
            <a:endParaRPr lang="en-US" dirty="0" smtClean="0"/>
          </a:p>
          <a:p>
            <a:r>
              <a:rPr lang="en-US" dirty="0" smtClean="0"/>
              <a:t>Ours: </a:t>
            </a:r>
            <a:r>
              <a:rPr lang="en-US" altLang="ja-JP" dirty="0">
                <a:solidFill>
                  <a:srgbClr val="0070C0"/>
                </a:solidFill>
              </a:rPr>
              <a:t>cut graph in the area where it has the same geodesic </a:t>
            </a:r>
            <a:r>
              <a:rPr lang="en-US" altLang="ja-JP" dirty="0" smtClean="0">
                <a:solidFill>
                  <a:srgbClr val="0070C0"/>
                </a:solidFill>
              </a:rPr>
              <a:t>distance (from a position) </a:t>
            </a:r>
            <a:r>
              <a:rPr lang="en-US" altLang="ja-JP" dirty="0">
                <a:solidFill>
                  <a:srgbClr val="0070C0"/>
                </a:solidFill>
              </a:rPr>
              <a:t>but its pseudo-sources come from different edges and </a:t>
            </a:r>
            <a:r>
              <a:rPr lang="en-US" altLang="ja-JP" dirty="0" smtClean="0">
                <a:solidFill>
                  <a:srgbClr val="0070C0"/>
                </a:solidFill>
              </a:rPr>
              <a:t>faces.</a:t>
            </a:r>
          </a:p>
          <a:p>
            <a:pPr marL="114300" indent="0" algn="ctr">
              <a:buNone/>
            </a:pPr>
            <a:r>
              <a:rPr lang="en-US" sz="3200" dirty="0">
                <a:solidFill>
                  <a:srgbClr val="00B050"/>
                </a:solidFill>
              </a:rPr>
              <a:t>detect areas </a:t>
            </a:r>
            <a:r>
              <a:rPr lang="en-US" sz="3200" dirty="0" smtClean="0">
                <a:solidFill>
                  <a:srgbClr val="00B050"/>
                </a:solidFill>
              </a:rPr>
              <a:t>where geodesic </a:t>
            </a:r>
            <a:r>
              <a:rPr lang="en-US" sz="3200" dirty="0">
                <a:solidFill>
                  <a:srgbClr val="00B050"/>
                </a:solidFill>
              </a:rPr>
              <a:t>distance’s paths are crossing </a:t>
            </a:r>
            <a:r>
              <a:rPr lang="en-US" sz="3200" dirty="0" smtClean="0">
                <a:solidFill>
                  <a:srgbClr val="00B050"/>
                </a:solidFill>
              </a:rPr>
              <a:t>together in a set of edges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Pseudo-sources </a:t>
            </a:r>
            <a:r>
              <a:rPr lang="en-US" dirty="0"/>
              <a:t>of </a:t>
            </a:r>
            <a:r>
              <a:rPr lang="en-US" dirty="0" smtClean="0"/>
              <a:t>intervals from both </a:t>
            </a:r>
            <a:r>
              <a:rPr lang="en-US" dirty="0"/>
              <a:t>sides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the edge</a:t>
            </a:r>
          </a:p>
          <a:p>
            <a:r>
              <a:rPr lang="en-US" dirty="0" smtClean="0"/>
              <a:t>Not much detected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30" y="2348880"/>
            <a:ext cx="3763818" cy="37638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36593"/>
            <a:ext cx="7920880" cy="57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Non-propagation 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inside a face that </a:t>
            </a:r>
            <a:br>
              <a:rPr lang="en-US" dirty="0" smtClean="0"/>
            </a:br>
            <a:r>
              <a:rPr lang="en-US" dirty="0" smtClean="0"/>
              <a:t>the edge adjacent with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00" y="2132856"/>
            <a:ext cx="3810532" cy="3810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07703"/>
            <a:ext cx="8070805" cy="59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en-US" altLang="ja-JP" dirty="0" smtClean="0"/>
              <a:t>We </a:t>
            </a:r>
            <a:r>
              <a:rPr lang="en-US" altLang="ja-JP" dirty="0" smtClean="0"/>
              <a:t>present </a:t>
            </a:r>
            <a:r>
              <a:rPr lang="en-US" altLang="ja-JP" dirty="0"/>
              <a:t>an enhancement method to generate a cut graph in high-genus </a:t>
            </a:r>
            <a:r>
              <a:rPr lang="en-US" altLang="ja-JP" dirty="0" smtClean="0"/>
              <a:t>surface for converting surface into topological disk.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Research Terms and Studies</a:t>
            </a:r>
          </a:p>
          <a:p>
            <a:r>
              <a:rPr kumimoji="1" lang="en-US" altLang="ja-JP" dirty="0" smtClean="0"/>
              <a:t>Geometry Image </a:t>
            </a:r>
          </a:p>
          <a:p>
            <a:r>
              <a:rPr kumimoji="1" lang="en-US" altLang="ja-JP" dirty="0" smtClean="0"/>
              <a:t>MMP Exact Geodesic Distance</a:t>
            </a:r>
          </a:p>
          <a:p>
            <a:r>
              <a:rPr kumimoji="1" lang="en-US" altLang="ja-JP" dirty="0" smtClean="0"/>
              <a:t>Our method.</a:t>
            </a:r>
          </a:p>
          <a:p>
            <a:r>
              <a:rPr kumimoji="1" lang="en-US" altLang="ja-JP" dirty="0" smtClean="0"/>
              <a:t>Results and Conclusion</a:t>
            </a:r>
          </a:p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Dangling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Use same process as original</a:t>
                </a:r>
                <a:r>
                  <a:rPr kumimoji="1" lang="en-US" altLang="ja-JP" dirty="0"/>
                  <a:t/>
                </a:r>
                <a:br>
                  <a:rPr kumimoji="1" lang="en-US" altLang="ja-JP" dirty="0"/>
                </a:br>
                <a:r>
                  <a:rPr kumimoji="1" lang="en-US" altLang="ja-JP" dirty="0" smtClean="0"/>
                  <a:t>(Remove valence-1 edge and vertex)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 smtClean="0"/>
                  <a:t>After removed: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forming a roughly</a:t>
                </a:r>
                <a:br>
                  <a:rPr kumimoji="1" lang="en-US" altLang="ja-JP" dirty="0" smtClean="0"/>
                </a:b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ja-JP" dirty="0" smtClean="0"/>
                  <a:t> loop </a:t>
                </a:r>
                <a:r>
                  <a:rPr kumimoji="1" lang="en-US" altLang="ja-JP" dirty="0"/>
                  <a:t>with 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contractible cycles.</a:t>
                </a:r>
                <a:br>
                  <a:rPr kumimoji="1" lang="en-US" altLang="ja-JP" dirty="0" smtClean="0"/>
                </a:br>
                <a:endParaRPr kumimoji="1" lang="en-US" altLang="ja-JP" dirty="0"/>
              </a:p>
              <a:p>
                <a:pPr marL="114300" indent="0">
                  <a:buNone/>
                </a:pP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19672" y="5445224"/>
                <a:ext cx="1728192" cy="532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𝑐𝑟𝑜𝑠𝑠𝑖𝑛𝑔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445224"/>
                <a:ext cx="1728192" cy="5324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>
            <a:off x="2339752" y="4982091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output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5614" y="2636912"/>
            <a:ext cx="4301586" cy="37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for non-separating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There is a rare case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has separating between each loop</a:t>
                </a:r>
              </a:p>
              <a:p>
                <a:r>
                  <a:rPr kumimoji="1" lang="en-US" altLang="ja-JP" dirty="0" smtClean="0"/>
                  <a:t>We include “neighbor edges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” as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And let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 r="-15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233188"/>
            <a:ext cx="3491880" cy="23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of non-contractible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ja-JP" dirty="0" smtClean="0"/>
                  <a:t>Want valid cut paths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as possible.</a:t>
                </a:r>
              </a:p>
              <a:p>
                <a:r>
                  <a:rPr kumimoji="1" lang="en-US" altLang="ja-JP" dirty="0" smtClean="0"/>
                  <a:t>Use original method with a modification </a:t>
                </a:r>
              </a:p>
              <a:p>
                <a:r>
                  <a:rPr kumimoji="1" lang="en-US" altLang="ja-JP" dirty="0" smtClean="0"/>
                  <a:t>Original: 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single queue on adjacent to one triangle 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Ours: 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 on </a:t>
                </a:r>
                <a:r>
                  <a:rPr kumimoji="1" lang="en-US" altLang="ja-JP" dirty="0">
                    <a:solidFill>
                      <a:srgbClr val="0070C0"/>
                    </a:solidFill>
                  </a:rPr>
                  <a:t>adjacent to one triangle 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queues are based on types with priority.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priority</m:t>
                      </m:r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𝑜𝑡h𝑒𝑟𝑠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𝑛𝑒𝑖𝑔h𝑏𝑜𝑟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𝑠𝑠𝑖𝑛𝑔</m:t>
                          </m:r>
                        </m:sub>
                      </m:sSub>
                    </m:oMath>
                  </m:oMathPara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Remove edges at lower priority first.</a:t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2784" y="1412776"/>
            <a:ext cx="7488832" cy="4493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200" dirty="0" smtClean="0"/>
              <a:t>while ( </a:t>
            </a:r>
            <a:r>
              <a:rPr kumimoji="1" lang="en-US" altLang="ja-JP" sz="2200" dirty="0" err="1" smtClean="0">
                <a:solidFill>
                  <a:srgbClr val="FF000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FF0000"/>
                </a:solidFill>
              </a:rPr>
              <a:t>crossing</a:t>
            </a:r>
            <a:r>
              <a:rPr kumimoji="1" lang="en-US" altLang="ja-JP" sz="2400" baseline="-25000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sz="2200" dirty="0" smtClean="0"/>
              <a:t>.size() &gt; 0 ||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>
                <a:solidFill>
                  <a:srgbClr val="00B05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B050"/>
                </a:solidFill>
              </a:rPr>
              <a:t>neighbor</a:t>
            </a:r>
            <a:r>
              <a:rPr kumimoji="1" lang="en-US" altLang="ja-JP" sz="2400" baseline="-25000" dirty="0" smtClean="0">
                <a:solidFill>
                  <a:srgbClr val="00B050"/>
                </a:solidFill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|| 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>
                <a:solidFill>
                  <a:srgbClr val="0070C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70C0"/>
                </a:solidFill>
              </a:rPr>
              <a:t>others</a:t>
            </a:r>
            <a:r>
              <a:rPr kumimoji="1" lang="en-US" altLang="ja-JP" sz="2400" baseline="-25000" dirty="0" smtClean="0">
                <a:solidFill>
                  <a:srgbClr val="0070C0"/>
                </a:solidFill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0  )</a:t>
            </a:r>
          </a:p>
          <a:p>
            <a:r>
              <a:rPr kumimoji="1" lang="en-US" altLang="ja-JP" sz="2200" dirty="0" smtClean="0"/>
              <a:t>{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if ( </a:t>
            </a:r>
            <a:r>
              <a:rPr kumimoji="1" lang="en-US" altLang="ja-JP" sz="2200" dirty="0" err="1" smtClean="0">
                <a:solidFill>
                  <a:srgbClr val="0070C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70C0"/>
                </a:solidFill>
              </a:rPr>
              <a:t>others</a:t>
            </a:r>
            <a:r>
              <a:rPr kumimoji="1" lang="en-US" altLang="ja-JP" sz="2400" baseline="-25000" dirty="0" smtClean="0">
                <a:solidFill>
                  <a:srgbClr val="0070C0"/>
                </a:solidFill>
              </a:rPr>
              <a:t> </a:t>
            </a:r>
            <a:r>
              <a:rPr kumimoji="1" lang="en-US" altLang="ja-JP" sz="2200" dirty="0" smtClean="0"/>
              <a:t>.size() &gt; 0 )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>
                <a:solidFill>
                  <a:srgbClr val="0070C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70C0"/>
                </a:solidFill>
              </a:rPr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else if ( </a:t>
            </a:r>
            <a:r>
              <a:rPr kumimoji="1" lang="en-US" altLang="ja-JP" sz="2200" dirty="0" err="1" smtClean="0">
                <a:solidFill>
                  <a:srgbClr val="00B05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B050"/>
                </a:solidFill>
              </a:rPr>
              <a:t>neighbor</a:t>
            </a:r>
            <a:r>
              <a:rPr kumimoji="1" lang="en-US" altLang="ja-JP" sz="2400" baseline="-25000" dirty="0" smtClean="0">
                <a:solidFill>
                  <a:srgbClr val="00B050"/>
                </a:solidFill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</a:p>
          <a:p>
            <a:r>
              <a:rPr kumimoji="1" lang="en-US" altLang="ja-JP" sz="2200" dirty="0" smtClean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>
                <a:solidFill>
                  <a:srgbClr val="00B05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B050"/>
                </a:solidFill>
              </a:rPr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/>
              <a:t>());</a:t>
            </a:r>
          </a:p>
          <a:p>
            <a:r>
              <a:rPr kumimoji="1" lang="en-US" altLang="ja-JP" sz="2200" b="1" dirty="0" smtClean="0"/>
              <a:t>    </a:t>
            </a:r>
            <a:r>
              <a:rPr kumimoji="1" lang="en-US" altLang="ja-JP" sz="2200" dirty="0" smtClean="0"/>
              <a:t>else </a:t>
            </a:r>
            <a:r>
              <a:rPr kumimoji="1" lang="en-US" altLang="ja-JP" sz="2200" dirty="0"/>
              <a:t>if </a:t>
            </a:r>
            <a:r>
              <a:rPr kumimoji="1" lang="en-US" altLang="ja-JP" sz="2200" dirty="0" smtClean="0"/>
              <a:t>( </a:t>
            </a:r>
            <a:r>
              <a:rPr kumimoji="1" lang="en-US" altLang="ja-JP" sz="2200" dirty="0" err="1" smtClean="0">
                <a:solidFill>
                  <a:srgbClr val="FF000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FF0000"/>
                </a:solidFill>
              </a:rPr>
              <a:t>crossing</a:t>
            </a:r>
            <a:r>
              <a:rPr kumimoji="1" lang="en-US" altLang="ja-JP" sz="2400" baseline="-25000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  <a:endParaRPr kumimoji="1" lang="en-US" altLang="ja-JP" sz="2200" dirty="0"/>
          </a:p>
          <a:p>
            <a:r>
              <a:rPr kumimoji="1" lang="en-US" altLang="ja-JP" sz="2200" dirty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>
                <a:solidFill>
                  <a:srgbClr val="FF000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FF0000"/>
                </a:solidFill>
              </a:rPr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  <a:r>
              <a:rPr kumimoji="1" lang="en-US" altLang="ja-JP" sz="2200" dirty="0" err="1" smtClean="0"/>
              <a:t>register_new_adj_one_triangle_to_queues</a:t>
            </a:r>
            <a:r>
              <a:rPr kumimoji="1" lang="en-US" altLang="ja-JP" sz="2200" dirty="0" smtClean="0"/>
              <a:t>();</a:t>
            </a:r>
          </a:p>
          <a:p>
            <a:r>
              <a:rPr kumimoji="1" lang="en-US" altLang="ja-JP" sz="2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578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23</a:t>
            </a:fld>
            <a:endParaRPr lang="en-US"/>
          </a:p>
        </p:txBody>
      </p:sp>
      <p:pic>
        <p:nvPicPr>
          <p:cNvPr id="7" name="output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600200"/>
            <a:ext cx="5486400" cy="4800600"/>
          </a:xfrm>
        </p:spPr>
      </p:pic>
    </p:spTree>
    <p:extLst>
      <p:ext uri="{BB962C8B-B14F-4D97-AF65-F5344CB8AC3E}">
        <p14:creationId xmlns:p14="http://schemas.microsoft.com/office/powerpoint/2010/main" val="29142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Results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more inner at tunnel </a:t>
            </a:r>
            <a:br>
              <a:rPr kumimoji="1" lang="en-US" altLang="ja-JP" dirty="0" smtClean="0"/>
            </a:br>
            <a:r>
              <a:rPr kumimoji="1" lang="en-US" altLang="ja-JP" dirty="0" smtClean="0"/>
              <a:t>areas on most sym. shape.</a:t>
            </a:r>
            <a:br>
              <a:rPr kumimoji="1" lang="en-US" altLang="ja-JP" dirty="0" smtClean="0"/>
            </a:br>
            <a:r>
              <a:rPr kumimoji="1" lang="en-US" altLang="ja-JP" dirty="0" smtClean="0"/>
              <a:t>(with a proper seed position) </a:t>
            </a:r>
          </a:p>
          <a:p>
            <a:r>
              <a:rPr kumimoji="1" lang="en-US" altLang="ja-JP" dirty="0" smtClean="0"/>
              <a:t>Paths are almost same with </a:t>
            </a:r>
            <a:br>
              <a:rPr kumimoji="1" lang="en-US" altLang="ja-JP" dirty="0" smtClean="0"/>
            </a:br>
            <a:r>
              <a:rPr kumimoji="1" lang="en-US" altLang="ja-JP" dirty="0" smtClean="0"/>
              <a:t>original method on </a:t>
            </a:r>
            <a:r>
              <a:rPr kumimoji="1" lang="en-US" altLang="ja-JP" dirty="0" err="1" smtClean="0"/>
              <a:t>asym</a:t>
            </a:r>
            <a:r>
              <a:rPr kumimoji="1" lang="en-US" altLang="ja-JP" dirty="0" smtClean="0"/>
              <a:t>. shape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37" y="1772816"/>
            <a:ext cx="3404263" cy="4797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37" y="1772816"/>
            <a:ext cx="3404262" cy="4797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01733"/>
            <a:ext cx="2736304" cy="261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96681" y="5951021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7F709"/>
                </a:solidFill>
              </a:rPr>
              <a:t>■</a:t>
            </a:r>
            <a:r>
              <a:rPr kumimoji="1" lang="en-US" altLang="ja-JP" dirty="0" smtClean="0">
                <a:solidFill>
                  <a:srgbClr val="F7F709"/>
                </a:solidFill>
              </a:rPr>
              <a:t> </a:t>
            </a:r>
            <a:r>
              <a:rPr kumimoji="1" lang="en-US" altLang="ja-JP" dirty="0" smtClean="0"/>
              <a:t>original</a:t>
            </a:r>
            <a:br>
              <a:rPr kumimoji="1" lang="en-US" altLang="ja-JP" dirty="0" smtClean="0"/>
            </a:br>
            <a:r>
              <a:rPr kumimoji="1" lang="ja-JP" altLang="en-US" dirty="0">
                <a:solidFill>
                  <a:srgbClr val="FF0000"/>
                </a:solidFill>
              </a:rPr>
              <a:t>■</a:t>
            </a:r>
            <a:r>
              <a:rPr kumimoji="1" lang="en-US" altLang="ja-JP" dirty="0"/>
              <a:t> </a:t>
            </a:r>
            <a:r>
              <a:rPr kumimoji="1" lang="en-US" altLang="ja-JP" dirty="0" smtClean="0"/>
              <a:t>ours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639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Performance</a:t>
            </a:r>
            <a:endParaRPr kumimoji="1" lang="ja-JP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08008"/>
              </p:ext>
            </p:extLst>
          </p:nvPr>
        </p:nvGraphicFramePr>
        <p:xfrm>
          <a:off x="251522" y="1412776"/>
          <a:ext cx="7992886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304254"/>
                <a:gridCol w="432048"/>
                <a:gridCol w="1295675"/>
                <a:gridCol w="1320303"/>
                <a:gridCol w="1320303"/>
                <a:gridCol w="1320303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</a:t>
                      </a:r>
                      <a:r>
                        <a:rPr kumimoji="1" lang="en-US" altLang="ja-JP" baseline="30000" dirty="0" smtClean="0"/>
                        <a:t>2</a:t>
                      </a:r>
                      <a:r>
                        <a:rPr kumimoji="1" lang="en-US" altLang="ja-JP" dirty="0" smtClean="0"/>
                        <a:t> error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(square </a:t>
                      </a:r>
                      <a:r>
                        <a:rPr kumimoji="1" lang="en-US" altLang="ja-JP" dirty="0" err="1" smtClean="0"/>
                        <a:t>param</a:t>
                      </a:r>
                      <a:r>
                        <a:rPr kumimoji="1" lang="en-US" altLang="ja-JP" dirty="0" smtClean="0"/>
                        <a:t>.)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1.335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 (a)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1.492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 (b)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1.551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1.667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 chain (c)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tetrahedral (d)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939.2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1.625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Neptune (e)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221.3K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79.9K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2" y="5157192"/>
            <a:ext cx="1656184" cy="1450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79" y="5160746"/>
            <a:ext cx="1296144" cy="1532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531" y="5177539"/>
            <a:ext cx="1479720" cy="1419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76" y="5231289"/>
            <a:ext cx="1998339" cy="1366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15" y="5013176"/>
            <a:ext cx="1355501" cy="17303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7415" y="4797152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/>
              <a:t>(a)</a:t>
            </a:r>
            <a:endParaRPr lang="ja-JP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95502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(b)</a:t>
            </a:r>
            <a:endParaRPr lang="ja-JP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96450" y="4797152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(c)</a:t>
            </a:r>
            <a:endParaRPr lang="ja-JP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5804670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(d)</a:t>
            </a:r>
            <a:endParaRPr lang="ja-JP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7436810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(e)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81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Parallel Processing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We can optimize by parallel processing at detecting 2 types of edges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1949651"/>
              </p:ext>
            </p:extLst>
          </p:nvPr>
        </p:nvGraphicFramePr>
        <p:xfrm>
          <a:off x="539550" y="2636912"/>
          <a:ext cx="7537649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79626"/>
                <a:gridCol w="432422"/>
                <a:gridCol w="1487187"/>
                <a:gridCol w="1487187"/>
                <a:gridCol w="215122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Number of edges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1500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0.018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3456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0.051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2304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0.031</a:t>
                      </a:r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 chain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19716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0.607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tetrahedral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19968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0.599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Neptune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7500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0.128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6081767"/>
            <a:ext cx="3456384" cy="68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 </a:t>
            </a:r>
            <a:r>
              <a:rPr lang="en-US" altLang="ja-JP" dirty="0"/>
              <a:t>enhancement method to generate a cut graph in high-genus surface for converting surface into topological disk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2g loops , non-contractible and non-separating</a:t>
            </a:r>
          </a:p>
          <a:p>
            <a:pPr lvl="1"/>
            <a:r>
              <a:rPr lang="en-US" altLang="ja-JP" dirty="0" smtClean="0"/>
              <a:t>Detecting geodesic path crossing.</a:t>
            </a:r>
          </a:p>
          <a:p>
            <a:pPr lvl="1"/>
            <a:r>
              <a:rPr kumimoji="1" lang="en-US" altLang="ja-JP" dirty="0" smtClean="0"/>
              <a:t>More inner path at tunnel area of symmetric shape.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topics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This methods requires manual starting position</a:t>
            </a:r>
            <a:br>
              <a:rPr kumimoji="1" lang="en-US" altLang="ja-JP" dirty="0" smtClean="0"/>
            </a:br>
            <a:r>
              <a:rPr kumimoji="1" lang="en-US" altLang="ja-JP" dirty="0" smtClean="0"/>
              <a:t>(seed position)</a:t>
            </a:r>
          </a:p>
          <a:p>
            <a:pPr lvl="1"/>
            <a:r>
              <a:rPr kumimoji="1" lang="en-US" altLang="ja-JP" dirty="0" smtClean="0"/>
              <a:t>Where is the optimal starting position?</a:t>
            </a:r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r>
              <a:rPr kumimoji="1" lang="en-US" altLang="ja-JP" dirty="0" smtClean="0"/>
              <a:t>How is improve result on </a:t>
            </a:r>
            <a:r>
              <a:rPr kumimoji="1" lang="en-US" altLang="ja-JP" dirty="0" err="1" smtClean="0"/>
              <a:t>asym</a:t>
            </a:r>
            <a:r>
              <a:rPr kumimoji="1" lang="en-US" altLang="ja-JP" dirty="0" smtClean="0"/>
              <a:t>. shape?</a:t>
            </a:r>
          </a:p>
          <a:p>
            <a:pPr lvl="1"/>
            <a:r>
              <a:rPr kumimoji="1" lang="en-US" altLang="ja-JP" dirty="0" smtClean="0"/>
              <a:t>Move common point in loops ?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064872"/>
            <a:ext cx="1676333" cy="1981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237">
            <a:off x="1961476" y="3094075"/>
            <a:ext cx="1872417" cy="190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9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 &amp; A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kumimoji="1" lang="en-US" altLang="ja-JP" dirty="0" smtClean="0"/>
          </a:p>
          <a:p>
            <a:pPr marL="114300" indent="0">
              <a:buNone/>
            </a:pPr>
            <a:endParaRPr kumimoji="1" lang="en-US" altLang="ja-JP" dirty="0"/>
          </a:p>
          <a:p>
            <a:pPr marL="114300" indent="0" algn="ctr">
              <a:buNone/>
            </a:pPr>
            <a:r>
              <a:rPr kumimoji="1" lang="en-US" altLang="ja-JP" sz="4000" dirty="0" smtClean="0"/>
              <a:t>Thank you very much</a:t>
            </a:r>
            <a:endParaRPr kumimoji="1" lang="ja-JP" alt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Topology &amp; Genus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70C0"/>
                </a:solidFill>
              </a:rPr>
              <a:t>Topology</a:t>
            </a:r>
            <a:r>
              <a:rPr lang="en-US" altLang="ja-JP" dirty="0"/>
              <a:t> is the mathematical study of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the </a:t>
            </a:r>
            <a:r>
              <a:rPr lang="en-US" altLang="ja-JP" dirty="0"/>
              <a:t>properties that are preserved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through </a:t>
            </a:r>
            <a:r>
              <a:rPr lang="en-US" altLang="ja-JP" dirty="0"/>
              <a:t>deformations, </a:t>
            </a:r>
            <a:r>
              <a:rPr lang="en-US" altLang="ja-JP" dirty="0" err="1" smtClean="0"/>
              <a:t>twistings</a:t>
            </a:r>
            <a:r>
              <a:rPr lang="en-US" altLang="ja-JP" dirty="0" smtClean="0"/>
              <a:t>, </a:t>
            </a:r>
            <a:r>
              <a:rPr lang="en-US" altLang="ja-JP" dirty="0"/>
              <a:t>and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 smtClean="0"/>
              <a:t>stretchings</a:t>
            </a:r>
            <a:r>
              <a:rPr lang="en-US" altLang="ja-JP" dirty="0" smtClean="0"/>
              <a:t> </a:t>
            </a:r>
            <a:r>
              <a:rPr lang="en-US" altLang="ja-JP" dirty="0"/>
              <a:t>of objects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Genus</a:t>
            </a:r>
            <a:r>
              <a:rPr lang="en-US" altLang="ja-JP" dirty="0" smtClean="0"/>
              <a:t> is a </a:t>
            </a:r>
            <a:r>
              <a:rPr lang="en-US" altLang="ja-JP" dirty="0"/>
              <a:t>topologically invariant property of a surface defined as the largest number of nonintersecting simple closed curves that can be drawn on the surface without separating it. Roughly speaking, it is the number of </a:t>
            </a:r>
            <a:r>
              <a:rPr lang="en-US" altLang="ja-JP" u="sng" dirty="0">
                <a:solidFill>
                  <a:srgbClr val="002060"/>
                </a:solidFill>
              </a:rPr>
              <a:t>holes</a:t>
            </a:r>
            <a:r>
              <a:rPr lang="en-US" altLang="ja-JP" dirty="0">
                <a:solidFill>
                  <a:srgbClr val="002060"/>
                </a:solidFill>
              </a:rPr>
              <a:t> </a:t>
            </a:r>
            <a:r>
              <a:rPr lang="en-US" altLang="ja-JP" dirty="0"/>
              <a:t>in a surface.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62122" y="6180579"/>
            <a:ext cx="3830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From: http</a:t>
            </a:r>
            <a:r>
              <a:rPr lang="en-US" altLang="ja-JP" dirty="0"/>
              <a:t>://mathworld.wolfram.com</a:t>
            </a:r>
            <a:r>
              <a:rPr lang="en-US" altLang="ja-JP" dirty="0" smtClean="0"/>
              <a:t>/</a:t>
            </a:r>
            <a:br>
              <a:rPr lang="en-US" altLang="ja-JP" dirty="0" smtClean="0"/>
            </a:br>
            <a:r>
              <a:rPr lang="en-US" altLang="ja-JP" dirty="0" smtClean="0"/>
              <a:t>            Wikipedia</a:t>
            </a:r>
            <a:endParaRPr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8701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2784" y="2031806"/>
            <a:ext cx="7488832" cy="4493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200" dirty="0" smtClean="0"/>
              <a:t>while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.size() &gt; 0 ||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|| 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0  )</a:t>
            </a:r>
          </a:p>
          <a:p>
            <a:r>
              <a:rPr kumimoji="1" lang="en-US" altLang="ja-JP" sz="2200" dirty="0" smtClean="0"/>
              <a:t>{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if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.size() &gt; 0 )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else if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</a:p>
          <a:p>
            <a:r>
              <a:rPr kumimoji="1" lang="en-US" altLang="ja-JP" sz="2200" dirty="0" smtClean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/>
              <a:t>());</a:t>
            </a:r>
          </a:p>
          <a:p>
            <a:r>
              <a:rPr kumimoji="1" lang="en-US" altLang="ja-JP" sz="2200" b="1" dirty="0" smtClean="0"/>
              <a:t>    </a:t>
            </a:r>
            <a:r>
              <a:rPr kumimoji="1" lang="en-US" altLang="ja-JP" sz="2200" dirty="0" smtClean="0"/>
              <a:t>else </a:t>
            </a:r>
            <a:r>
              <a:rPr kumimoji="1" lang="en-US" altLang="ja-JP" sz="2200" dirty="0"/>
              <a:t>if </a:t>
            </a:r>
            <a:r>
              <a:rPr kumimoji="1" lang="en-US" altLang="ja-JP" sz="2200" dirty="0" smtClean="0"/>
              <a:t>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  <a:endParaRPr kumimoji="1" lang="en-US" altLang="ja-JP" sz="2200" dirty="0"/>
          </a:p>
          <a:p>
            <a:r>
              <a:rPr kumimoji="1" lang="en-US" altLang="ja-JP" sz="2200" dirty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  <a:r>
              <a:rPr kumimoji="1" lang="en-US" altLang="ja-JP" sz="2200" dirty="0" err="1" smtClean="0"/>
              <a:t>register_new_adj_one_triangle_to_queues</a:t>
            </a:r>
            <a:r>
              <a:rPr kumimoji="1" lang="en-US" altLang="ja-JP" sz="2200" dirty="0" smtClean="0"/>
              <a:t>();</a:t>
            </a:r>
          </a:p>
          <a:p>
            <a:r>
              <a:rPr kumimoji="1" lang="en-US" altLang="ja-JP" sz="2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561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Genus example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362" y="1487287"/>
            <a:ext cx="1882382" cy="124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80" y="4558854"/>
            <a:ext cx="1744414" cy="1906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16" y="4590318"/>
            <a:ext cx="2500245" cy="175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2697413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5085184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32201" y="2577930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0192" y="5811599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072" y="6381328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http://en.wikipedia.org/wiki/Genus_(mathematics)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4</a:t>
            </a:fld>
            <a:endParaRPr lang="en-US"/>
          </a:p>
        </p:txBody>
      </p:sp>
      <p:pic>
        <p:nvPicPr>
          <p:cNvPr id="2052" name="Picture 4" descr="Image result for sphere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79" y="1133510"/>
            <a:ext cx="2171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3.turbocadcommunity.com/show_image.php?name=Creating3D_Mesh-96.png&amp;galleryId=11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/>
          <a:stretch/>
        </p:blipFill>
        <p:spPr bwMode="auto">
          <a:xfrm>
            <a:off x="1140434" y="3076937"/>
            <a:ext cx="2513570" cy="13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98" y="2607203"/>
            <a:ext cx="1864279" cy="185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7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/>
          <a:lstStyle/>
          <a:p>
            <a:r>
              <a:rPr lang="en-US" dirty="0"/>
              <a:t>Optimally cutting a surface into a </a:t>
            </a:r>
            <a:r>
              <a:rPr lang="en-US" dirty="0" smtClean="0"/>
              <a:t>disk</a:t>
            </a:r>
            <a:br>
              <a:rPr lang="en-US" dirty="0" smtClean="0"/>
            </a:br>
            <a:r>
              <a:rPr lang="en-US" sz="2000" dirty="0" smtClean="0">
                <a:effectLst/>
              </a:rPr>
              <a:t>Jeff </a:t>
            </a:r>
            <a:r>
              <a:rPr lang="en-US" sz="2000" dirty="0">
                <a:effectLst/>
              </a:rPr>
              <a:t>Erickson and </a:t>
            </a:r>
            <a:r>
              <a:rPr lang="en-US" sz="2000" dirty="0" err="1">
                <a:effectLst/>
              </a:rPr>
              <a:t>Sariel</a:t>
            </a:r>
            <a:r>
              <a:rPr lang="en-US" sz="2000" dirty="0">
                <a:effectLst/>
              </a:rPr>
              <a:t> </a:t>
            </a:r>
            <a:r>
              <a:rPr lang="en-US" sz="2000" dirty="0" err="1" smtClean="0">
                <a:effectLst/>
              </a:rPr>
              <a:t>Har-Peled</a:t>
            </a:r>
            <a:r>
              <a:rPr lang="en-US" sz="2000" dirty="0" smtClean="0">
                <a:effectLst/>
              </a:rPr>
              <a:t>, 2002.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2093990" cy="366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Finds the shortest loop connecting a mesh vertex to itself using front propagation.</a:t>
                </a:r>
              </a:p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A lot of time consuming !!! (brute force)</a:t>
                </a:r>
              </a:p>
              <a:p>
                <a:r>
                  <a:rPr lang="en-US" altLang="ja-JP" sz="2000" b="0" dirty="0">
                    <a:solidFill>
                      <a:srgbClr val="002060"/>
                    </a:solidFill>
                    <a:effectLst/>
                  </a:rPr>
                  <a:t>Computing minimum cut graphs is </a:t>
                </a:r>
                <a:br>
                  <a:rPr lang="en-US" altLang="ja-JP" sz="2000" b="0" dirty="0">
                    <a:solidFill>
                      <a:srgbClr val="002060"/>
                    </a:solidFill>
                    <a:effectLst/>
                  </a:rPr>
                </a:br>
                <a:r>
                  <a:rPr lang="en-US" altLang="ja-JP" sz="2000" b="0" u="sng" dirty="0">
                    <a:solidFill>
                      <a:srgbClr val="002060"/>
                    </a:solidFill>
                    <a:effectLst/>
                  </a:rPr>
                  <a:t>NP-Hard problem</a:t>
                </a:r>
                <a:r>
                  <a:rPr lang="en-US" altLang="ja-JP" sz="20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altLang="ja-JP" sz="2000" dirty="0">
                  <a:solidFill>
                    <a:srgbClr val="002060"/>
                  </a:solidFill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loops as topologically sufficient cut.</a:t>
                </a:r>
                <a:b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</a:br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2000" b="1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is genus number)</a:t>
                </a:r>
                <a:endParaRPr lang="en-US" altLang="ja-JP" sz="2000" dirty="0">
                  <a:solidFill>
                    <a:srgbClr val="0070C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149" t="-116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569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/>
          </a:bodyPr>
          <a:lstStyle/>
          <a:p>
            <a:r>
              <a:rPr lang="en-US" altLang="ja-JP" dirty="0"/>
              <a:t>Greedy Optimal </a:t>
            </a:r>
            <a:r>
              <a:rPr lang="en-US" altLang="ja-JP" dirty="0" err="1"/>
              <a:t>Homotopy</a:t>
            </a:r>
            <a:r>
              <a:rPr lang="en-US" altLang="ja-JP" dirty="0"/>
              <a:t> and Homology Generators </a:t>
            </a:r>
            <a:endParaRPr kumimoji="1" lang="ja-JP" altLang="en-US" dirty="0"/>
          </a:p>
          <a:p>
            <a:pPr marL="411480" lvl="1" indent="0">
              <a:buNone/>
            </a:pPr>
            <a:r>
              <a:rPr lang="en-US" altLang="ja-JP" sz="1800" dirty="0"/>
              <a:t>Jeff Erickson and Kim </a:t>
            </a:r>
            <a:r>
              <a:rPr lang="en-US" altLang="ja-JP" sz="1800" dirty="0" err="1"/>
              <a:t>Whittlesey</a:t>
            </a:r>
            <a:r>
              <a:rPr lang="en-US" altLang="ja-JP" sz="1800" dirty="0"/>
              <a:t>, 2002.</a:t>
            </a:r>
            <a:endParaRPr lang="en-US" sz="2000" dirty="0" smtClean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2290905"/>
            <a:ext cx="8075240" cy="178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9pPr>
          </a:lstStyle>
          <a:p>
            <a:r>
              <a:rPr lang="en-US" sz="2000" b="0" dirty="0">
                <a:solidFill>
                  <a:srgbClr val="002060"/>
                </a:solidFill>
                <a:effectLst/>
              </a:rPr>
              <a:t>a system of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loops is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a set of 2g simple loops (with a common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basepoint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 whose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complement in the manifold is a topological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disk. </a:t>
            </a:r>
          </a:p>
          <a:p>
            <a:r>
              <a:rPr lang="en-US" sz="2000" b="0" dirty="0" smtClean="0">
                <a:solidFill>
                  <a:srgbClr val="002060"/>
                </a:solidFill>
                <a:effectLst/>
              </a:rPr>
              <a:t>Every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system of loops is a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basis, but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the converse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is not true;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bases can contain (self-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</a:t>
            </a:r>
            <a:r>
              <a:rPr lang="ja-JP" altLang="en-US" sz="2000" b="0" dirty="0" smtClean="0">
                <a:solidFill>
                  <a:srgbClr val="002060"/>
                </a:solidFill>
                <a:effectLst/>
              </a:rPr>
              <a:t>　</a:t>
            </a:r>
            <a:r>
              <a:rPr lang="en-US" altLang="ja-JP" sz="2000" b="0" dirty="0" smtClean="0">
                <a:solidFill>
                  <a:srgbClr val="002060"/>
                </a:solidFill>
                <a:effectLst/>
              </a:rPr>
              <a:t>intersections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 that cannot be removed by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.</a:t>
            </a:r>
            <a:endParaRPr lang="en-US" sz="2000" dirty="0" smtClean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6</a:t>
            </a:fld>
            <a:endParaRPr lang="en-US" altLang="ja-JP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4379" y="3787826"/>
            <a:ext cx="3146013" cy="1524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4540" y="5312527"/>
            <a:ext cx="3103844" cy="1383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0380" y="5320567"/>
            <a:ext cx="3175636" cy="14280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863493" y="4005064"/>
                <a:ext cx="3619517" cy="1200329"/>
              </a:xfrm>
              <a:prstGeom prst="rect">
                <a:avLst/>
              </a:prstGeom>
              <a:ln w="19050">
                <a:solidFill>
                  <a:srgbClr val="00B050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ja-JP" sz="2400" b="1" dirty="0" err="1" smtClean="0">
                    <a:solidFill>
                      <a:srgbClr val="0070C0"/>
                    </a:solidFill>
                  </a:rPr>
                  <a:t>Homotopy</a:t>
                </a: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 Surface Cutting 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||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 system of loops </a:t>
                </a:r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93" y="4005064"/>
                <a:ext cx="3619517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13" t="-3500" r="-1846" b="-9500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0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b="1" dirty="0"/>
              <a:t>Computing Shortest Non-Trivial </a:t>
            </a:r>
            <a:r>
              <a:rPr lang="en-US" altLang="ja-JP" b="1" dirty="0" smtClean="0"/>
              <a:t>Cycles on </a:t>
            </a:r>
            <a:r>
              <a:rPr lang="en-US" altLang="ja-JP" b="1" dirty="0"/>
              <a:t>Orientable Surfaces 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 smtClean="0"/>
              <a:t>of Bounded Genus in </a:t>
            </a:r>
            <a:r>
              <a:rPr lang="en-US" altLang="ja-JP" b="1" dirty="0"/>
              <a:t>Almost Linear </a:t>
            </a:r>
            <a:r>
              <a:rPr lang="en-US" altLang="ja-JP" b="1" dirty="0" smtClean="0"/>
              <a:t>Time</a:t>
            </a:r>
          </a:p>
          <a:p>
            <a:r>
              <a:rPr lang="en-US" altLang="ja-JP" sz="1800" dirty="0"/>
              <a:t>Martin </a:t>
            </a:r>
            <a:r>
              <a:rPr lang="en-US" altLang="ja-JP" sz="1800" dirty="0" err="1" smtClean="0"/>
              <a:t>Kutz</a:t>
            </a:r>
            <a:r>
              <a:rPr lang="en-US" altLang="ja-JP" sz="1800" dirty="0" smtClean="0"/>
              <a:t>, 2005</a:t>
            </a:r>
            <a:endParaRPr lang="en-US" sz="2000" dirty="0" smtClean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compute shortest </a:t>
                </a:r>
                <a:r>
                  <a:rPr lang="en-US" sz="2400" b="0" u="sng" dirty="0" smtClean="0">
                    <a:solidFill>
                      <a:srgbClr val="00B0F0"/>
                    </a:solidFill>
                    <a:effectLst/>
                  </a:rPr>
                  <a:t>non-contractible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 and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shortest </a:t>
                </a:r>
                <a:r>
                  <a:rPr lang="en-US" sz="2400" b="0" u="sng" dirty="0">
                    <a:solidFill>
                      <a:srgbClr val="00B050"/>
                    </a:solidFill>
                    <a:effectLst/>
                  </a:rPr>
                  <a:t>non-separating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cycles on orientable surfaces 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of bounded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genus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time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737" t="-1498" r="-65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48741" y="3785245"/>
            <a:ext cx="3467100" cy="13144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165123" y="4277420"/>
                <a:ext cx="4743735" cy="1569660"/>
              </a:xfrm>
              <a:prstGeom prst="rect">
                <a:avLst/>
              </a:prstGeom>
              <a:ln w="19050">
                <a:solidFill>
                  <a:srgbClr val="FFC000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ja-JP" sz="2400" b="1" dirty="0" err="1" smtClean="0">
                    <a:solidFill>
                      <a:srgbClr val="0070C0"/>
                    </a:solidFill>
                  </a:rPr>
                  <a:t>Homotopy</a:t>
                </a: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 Surface Cutting 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||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 system loops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+ non-contractible + non-separating</a:t>
                </a:r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123" y="4277420"/>
                <a:ext cx="4743735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1408" t="-2692" r="-1408" b="-7308"/>
                </a:stretch>
              </a:blipFill>
              <a:ln w="190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8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Tunnel And Handle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Computing geometry-aware handle and tunnel </a:t>
            </a:r>
            <a:r>
              <a:rPr lang="en-US" altLang="ja-JP" dirty="0" smtClean="0"/>
              <a:t>loops ., 2008</a:t>
            </a:r>
            <a:br>
              <a:rPr lang="en-US" altLang="ja-JP" dirty="0" smtClean="0"/>
            </a:br>
            <a:r>
              <a:rPr lang="en-US" altLang="ja-JP" sz="2000" dirty="0" err="1"/>
              <a:t>Dey</a:t>
            </a:r>
            <a:r>
              <a:rPr lang="en-US" altLang="ja-JP" sz="2000" dirty="0"/>
              <a:t>, T. K., Li, K., Sun, J., and Cohen-Steiner, D</a:t>
            </a:r>
            <a:r>
              <a:rPr lang="en-US" altLang="ja-JP" sz="2000" dirty="0" smtClean="0"/>
              <a:t>.</a:t>
            </a:r>
            <a:br>
              <a:rPr lang="en-US" altLang="ja-JP" sz="2000" dirty="0" smtClean="0"/>
            </a:br>
            <a:endParaRPr lang="en-US" altLang="ja-JP" sz="2000" dirty="0" smtClean="0"/>
          </a:p>
          <a:p>
            <a:endParaRPr lang="en-US" altLang="ja-JP" sz="2000" dirty="0"/>
          </a:p>
          <a:p>
            <a:r>
              <a:rPr lang="en-US" altLang="ja-JP" dirty="0" smtClean="0">
                <a:solidFill>
                  <a:srgbClr val="FF0000"/>
                </a:solidFill>
              </a:rPr>
              <a:t>Red</a:t>
            </a:r>
            <a:r>
              <a:rPr lang="en-US" altLang="ja-JP" dirty="0" smtClean="0"/>
              <a:t> circles area :     Tunnel</a:t>
            </a:r>
          </a:p>
          <a:p>
            <a:r>
              <a:rPr lang="en-US" altLang="ja-JP" dirty="0" smtClean="0">
                <a:solidFill>
                  <a:srgbClr val="00B050"/>
                </a:solidFill>
              </a:rPr>
              <a:t>Green</a:t>
            </a:r>
            <a:r>
              <a:rPr lang="en-US" altLang="ja-JP" dirty="0" smtClean="0"/>
              <a:t> circles area : Handle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http://web.cse.ohio-state.edu/%7Etamaldey/retractabl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140968"/>
            <a:ext cx="3744416" cy="318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1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Orignal</a:t>
            </a:r>
            <a:r>
              <a:rPr lang="en-US" dirty="0" smtClean="0"/>
              <a:t> Method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1540768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sz="3000" dirty="0"/>
              <a:t>Geometry </a:t>
            </a:r>
            <a:r>
              <a:rPr lang="en-US" altLang="ja-JP" sz="3000" dirty="0" smtClean="0"/>
              <a:t>Images </a:t>
            </a:r>
            <a:r>
              <a:rPr lang="sv-SE" altLang="ja-JP" sz="2400" dirty="0"/>
              <a:t>(SIGGRAPH 2002)</a:t>
            </a:r>
            <a:r>
              <a:rPr lang="en-US" altLang="ja-JP" sz="2600" dirty="0" smtClean="0"/>
              <a:t/>
            </a:r>
            <a:br>
              <a:rPr lang="en-US" altLang="ja-JP" sz="2600" dirty="0" smtClean="0"/>
            </a:br>
            <a:r>
              <a:rPr lang="sv-SE" altLang="ja-JP" sz="2000" dirty="0" smtClean="0"/>
              <a:t>X. Gu, S. Gortler, H. Hoppe. </a:t>
            </a:r>
            <a:endParaRPr lang="en-US" altLang="ja-JP" sz="2400" dirty="0" smtClean="0"/>
          </a:p>
          <a:p>
            <a:r>
              <a:rPr lang="en-US" altLang="ja-JP" dirty="0" smtClean="0"/>
              <a:t>Captures geometry positions as </a:t>
            </a:r>
            <a:br>
              <a:rPr lang="en-US" altLang="ja-JP" dirty="0" smtClean="0"/>
            </a:br>
            <a:r>
              <a:rPr lang="en-US" altLang="ja-JP" dirty="0" smtClean="0"/>
              <a:t>a simple 2D array.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9</a:t>
            </a:fld>
            <a:endParaRPr lang="en-US" altLang="ja-JP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5" y="3420017"/>
            <a:ext cx="2584797" cy="2586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3457218"/>
            <a:ext cx="2402495" cy="2389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6927" y="3356992"/>
            <a:ext cx="2599906" cy="260135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835696" y="4365104"/>
            <a:ext cx="1296144" cy="504056"/>
            <a:chOff x="1835696" y="4365104"/>
            <a:chExt cx="1296144" cy="504056"/>
          </a:xfrm>
        </p:grpSpPr>
        <p:sp>
          <p:nvSpPr>
            <p:cNvPr id="8" name="Right Arrow 7"/>
            <p:cNvSpPr/>
            <p:nvPr/>
          </p:nvSpPr>
          <p:spPr>
            <a:xfrm>
              <a:off x="1835696" y="4365104"/>
              <a:ext cx="1296144" cy="50405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4561" y="4414055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/>
                <a:t>sampling</a:t>
              </a:r>
              <a:endParaRPr kumimoji="1" lang="ja-JP" alt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36618" y="4365104"/>
            <a:ext cx="1335582" cy="504056"/>
            <a:chOff x="5036618" y="4365104"/>
            <a:chExt cx="1335582" cy="504056"/>
          </a:xfrm>
        </p:grpSpPr>
        <p:sp>
          <p:nvSpPr>
            <p:cNvPr id="9" name="Right Arrow 8"/>
            <p:cNvSpPr/>
            <p:nvPr/>
          </p:nvSpPr>
          <p:spPr>
            <a:xfrm>
              <a:off x="5076056" y="4365104"/>
              <a:ext cx="1296144" cy="50405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36618" y="4427820"/>
              <a:ext cx="1312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/>
                <a:t>reconstruct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32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40"/>
    </mc:Choice>
    <mc:Fallback xmlns="">
      <p:transition spd="slow" advTm="2554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2579</TotalTime>
  <Words>1051</Words>
  <Application>Microsoft Office PowerPoint</Application>
  <PresentationFormat>On-screen Show (4:3)</PresentationFormat>
  <Paragraphs>341</Paragraphs>
  <Slides>30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ＭＳ Ｐゴシック</vt:lpstr>
      <vt:lpstr>ＭＳ ゴシック</vt:lpstr>
      <vt:lpstr>ＭＳ 明朝</vt:lpstr>
      <vt:lpstr>Angsana New</vt:lpstr>
      <vt:lpstr>Arial</vt:lpstr>
      <vt:lpstr>Calibri</vt:lpstr>
      <vt:lpstr>Cambria</vt:lpstr>
      <vt:lpstr>Cambria Math</vt:lpstr>
      <vt:lpstr>Cordia New</vt:lpstr>
      <vt:lpstr>Adjacency</vt:lpstr>
      <vt:lpstr>A Homotopy Surface Cutting Using Paths Crossing in Geodesic Distance</vt:lpstr>
      <vt:lpstr>Outline</vt:lpstr>
      <vt:lpstr>Topology &amp; Genus</vt:lpstr>
      <vt:lpstr>Genus example</vt:lpstr>
      <vt:lpstr>Previous Study</vt:lpstr>
      <vt:lpstr>Previous Study</vt:lpstr>
      <vt:lpstr>Previous Study</vt:lpstr>
      <vt:lpstr>Tunnel And Handle</vt:lpstr>
      <vt:lpstr>Orignal Method</vt:lpstr>
      <vt:lpstr>Creation of geometry images</vt:lpstr>
      <vt:lpstr>Original Homotopy Cutting</vt:lpstr>
      <vt:lpstr>Original Homotopy Cutting</vt:lpstr>
      <vt:lpstr>Original Homotopy Cutting</vt:lpstr>
      <vt:lpstr>Some problems</vt:lpstr>
      <vt:lpstr>MMP Geodesic Distance</vt:lpstr>
      <vt:lpstr>Our Idea for enhancement</vt:lpstr>
      <vt:lpstr>Our method</vt:lpstr>
      <vt:lpstr>Edges: Pseudo-sources of intervals from both sides</vt:lpstr>
      <vt:lpstr>Edges: Non-propagation intervals</vt:lpstr>
      <vt:lpstr>Remove Dangling Edges</vt:lpstr>
      <vt:lpstr>Ensure for non-separating</vt:lpstr>
      <vt:lpstr>Ensure of non-contractible</vt:lpstr>
      <vt:lpstr>Overall Process</vt:lpstr>
      <vt:lpstr>Results</vt:lpstr>
      <vt:lpstr>Performance</vt:lpstr>
      <vt:lpstr>Parallel Processing</vt:lpstr>
      <vt:lpstr>Conclusion</vt:lpstr>
      <vt:lpstr>Open topics</vt:lpstr>
      <vt:lpstr>Q &amp; A</vt:lpstr>
      <vt:lpstr>PowerPoint Presentation</vt:lpstr>
    </vt:vector>
  </TitlesOfParts>
  <Company>Tokyo 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</dc:creator>
  <cp:lastModifiedBy>Anuwat Dechvijankit</cp:lastModifiedBy>
  <cp:revision>213</cp:revision>
  <dcterms:created xsi:type="dcterms:W3CDTF">2011-04-28T06:19:25Z</dcterms:created>
  <dcterms:modified xsi:type="dcterms:W3CDTF">2015-03-06T10:51:07Z</dcterms:modified>
</cp:coreProperties>
</file>